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>
        <p:scale>
          <a:sx n="33" d="100"/>
          <a:sy n="33" d="100"/>
        </p:scale>
        <p:origin x="3816" y="-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50C3A-C0EB-45DE-A45D-F95C3B611D9B}" type="datetimeFigureOut">
              <a:rPr lang="ko-KR" altLang="en-US" smtClean="0"/>
              <a:t>2023-06-25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D28B9-645A-4000-A6FE-6137F7848A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14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2023-06-25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2023-06-25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737606" y="3396226"/>
            <a:ext cx="28800000" cy="537955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An Ultra-Wideband and Compact Active Quasi-Circulator</a:t>
            </a:r>
            <a:br>
              <a:rPr lang="en-US" altLang="ko-KR" sz="8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8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With Phase Alternated Differential Amplifier</a:t>
            </a:r>
          </a:p>
          <a:p>
            <a:pPr algn="ctr"/>
            <a:endParaRPr lang="en-US" altLang="ko-KR" sz="20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algn="ctr"/>
            <a:r>
              <a:rPr lang="en-US" altLang="ko-KR" sz="60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Dongho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sz="60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Yoo</a:t>
            </a:r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Jun Hwang and Byung-Wook Min</a:t>
            </a:r>
          </a:p>
          <a:p>
            <a:pPr algn="ctr"/>
            <a:r>
              <a:rPr lang="en-US" altLang="ko-KR" sz="6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Department of Electrical and Electronic Engineering, Yonsei University, Seoul, Korea</a:t>
            </a:r>
            <a:endParaRPr lang="ko-KR" altLang="en-US" sz="60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4724339" y="30797033"/>
            <a:ext cx="27403206" cy="8147597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marR="0" lvl="0" indent="-857250" algn="l" defTabSz="350773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Conclusion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n-ea"/>
              </a:rPr>
              <a:t>Active QC with phase alternated differential amplifier is </a:t>
            </a:r>
            <a:b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n-ea"/>
              </a:rPr>
            </a:br>
            <a:r>
              <a:rPr lang="en-US" altLang="ko-KR" sz="4000" dirty="0">
                <a:ln w="28575">
                  <a:noFill/>
                  <a:prstDash val="dash"/>
                </a:ln>
                <a:solidFill>
                  <a:schemeClr val="tx1"/>
                </a:solidFill>
                <a:latin typeface="+mn-ea"/>
              </a:rPr>
              <a:t>presented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Wideband operation is realized by connecting the output of the </a:t>
            </a:r>
            <a:b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second stage alternately to the first stage and using interstage L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Thanks to the coupled inductor, the size of the chip is only 0.07mm</a:t>
            </a:r>
            <a:r>
              <a:rPr lang="en-US" altLang="ko-KR" sz="4000" baseline="30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2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kumimoji="0" lang="en-US" altLang="ko-KR" sz="4000" b="0" i="0" u="none" strike="noStrike" kern="1200" cap="none" spc="0" normalizeH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The TX to 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ANT peak gain is 4.5 dB and 20 to 38.5 GHz for 3-dB BW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kumimoji="0" lang="en-US" altLang="ko-KR" sz="4000" b="0" i="0" u="none" strike="noStrike" kern="1200" cap="none" spc="0" normalizeH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The 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ANT to RX minimum insertion loss is 4.3 dB</a:t>
            </a: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r>
              <a:rPr kumimoji="0" lang="en-US" altLang="ko-KR" sz="4000" b="0" i="0" u="none" strike="noStrike" kern="1200" cap="none" spc="0" normalizeH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The 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TX to RX isolation is over 21 dB </a:t>
            </a:r>
            <a:endParaRPr kumimoji="0" lang="en-US" altLang="ko-KR" sz="4000" b="0" i="0" u="none" strike="noStrike" kern="1200" cap="none" spc="0" normalizeH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857250" indent="-857250">
              <a:buFont typeface="Arial" panose="020B0604020202020204" pitchFamily="34" charset="0"/>
              <a:buChar char="•"/>
              <a:defRPr/>
            </a:pPr>
            <a:endParaRPr kumimoji="0" lang="en-US" altLang="ko-KR" sz="4000" b="0" i="0" u="none" strike="noStrike" kern="120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A33D93-C734-F0C3-353E-9752A9A292DA}"/>
              </a:ext>
            </a:extLst>
          </p:cNvPr>
          <p:cNvSpPr txBox="1"/>
          <p:nvPr/>
        </p:nvSpPr>
        <p:spPr>
          <a:xfrm>
            <a:off x="462545" y="8405786"/>
            <a:ext cx="2799289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marR="0" lvl="0" indent="-857250" algn="l" defTabSz="350773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Abstract</a:t>
            </a:r>
          </a:p>
          <a:p>
            <a:pPr marL="857250" marR="0" lvl="0" indent="-857250" algn="l" defTabSz="350773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Distributed amplifier 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based active</a:t>
            </a: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quasi-circulator (QC)</a:t>
            </a:r>
          </a:p>
          <a:p>
            <a:pPr marL="857250" marR="0" lvl="0" indent="-857250" algn="l" defTabSz="350773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Utilize phase 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alternated differential amplifier </a:t>
            </a:r>
          </a:p>
          <a:p>
            <a:pPr marL="857250" marR="0" lvl="0" indent="-857250" algn="l" defTabSz="350773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Interstage inductors make the circulator more wideband</a:t>
            </a:r>
          </a:p>
          <a:p>
            <a:pPr marL="857250" marR="0" lvl="0" indent="-857250" algn="l" defTabSz="350773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All the inductors are designed as coupled inductors </a:t>
            </a:r>
          </a:p>
          <a:p>
            <a:pPr marL="857250" marR="0" lvl="0" indent="-857250" algn="l" defTabSz="350773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0.15 x 0.47 (0.07mm</a:t>
            </a:r>
            <a:r>
              <a:rPr kumimoji="0" lang="en-US" altLang="ko-KR" sz="4000" b="0" i="0" u="none" strike="noStrike" kern="1200" cap="none" spc="0" normalizeH="0" baseline="3000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en-US" altLang="ko-KR" sz="4000" b="0" i="0" u="none" strike="noStrike" kern="1200" cap="none" spc="0" normalizeH="0" baseline="0" noProof="0" dirty="0">
                <a:ln w="28575">
                  <a:noFill/>
                  <a:prstDash val="dash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) 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chip</a:t>
            </a:r>
            <a:r>
              <a:rPr lang="ko-KR" altLang="en-US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400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size with 28-nm CMOS</a:t>
            </a:r>
            <a:endParaRPr kumimoji="0" lang="en-US" altLang="ko-KR" sz="4000" b="0" i="0" u="none" strike="noStrike" kern="1200" cap="none" spc="0" normalizeH="0" baseline="0" noProof="0" dirty="0">
              <a:ln w="28575">
                <a:noFill/>
                <a:prstDash val="dash"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BDFEF6-71A6-DC43-9904-B5330251E6CF}"/>
              </a:ext>
            </a:extLst>
          </p:cNvPr>
          <p:cNvSpPr txBox="1"/>
          <p:nvPr/>
        </p:nvSpPr>
        <p:spPr>
          <a:xfrm>
            <a:off x="206942" y="12835323"/>
            <a:ext cx="6725718" cy="133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Design Concept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33D293-ADDC-2B8F-6549-0547D4ED1236}"/>
              </a:ext>
            </a:extLst>
          </p:cNvPr>
          <p:cNvSpPr txBox="1"/>
          <p:nvPr/>
        </p:nvSpPr>
        <p:spPr>
          <a:xfrm>
            <a:off x="15137606" y="37877974"/>
            <a:ext cx="8995262" cy="133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Acknowledgement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92876C-F809-8E1E-A822-13945B216E8F}"/>
              </a:ext>
            </a:extLst>
          </p:cNvPr>
          <p:cNvSpPr txBox="1"/>
          <p:nvPr/>
        </p:nvSpPr>
        <p:spPr>
          <a:xfrm>
            <a:off x="15845743" y="39336768"/>
            <a:ext cx="13920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altLang="ko-KR" sz="4000" b="0" i="0" dirty="0">
                <a:solidFill>
                  <a:srgbClr val="323232"/>
                </a:solidFill>
                <a:effectLst/>
                <a:cs typeface="Arial" panose="020B0604020202020204" pitchFamily="34" charset="0"/>
              </a:rPr>
              <a:t>The chip fabrication and EDA tool were supported by the IC Design Education Center(IDEC), Korea.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00DAA-BB4D-585F-AD72-53F419CDABEF}"/>
              </a:ext>
            </a:extLst>
          </p:cNvPr>
          <p:cNvSpPr txBox="1"/>
          <p:nvPr/>
        </p:nvSpPr>
        <p:spPr>
          <a:xfrm>
            <a:off x="203445" y="31269218"/>
            <a:ext cx="16021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altLang="ko-KR" sz="6000" b="1" dirty="0">
                <a:ln w="28575">
                  <a:noFill/>
                  <a:prstDash val="dash"/>
                </a:ln>
              </a:rPr>
              <a:t>Proposed Differential Active QC and Differential Amp Core With Interstage L</a:t>
            </a:r>
            <a:endParaRPr lang="en-US" altLang="ko-KR" sz="60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E18C8E-F2E1-0484-67CC-B844EA52A9F9}"/>
              </a:ext>
            </a:extLst>
          </p:cNvPr>
          <p:cNvSpPr txBox="1"/>
          <p:nvPr/>
        </p:nvSpPr>
        <p:spPr>
          <a:xfrm>
            <a:off x="15137606" y="8396046"/>
            <a:ext cx="16021768" cy="133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b="1" dirty="0">
                <a:ln w="28575">
                  <a:noFill/>
                  <a:prstDash val="dash"/>
                </a:ln>
              </a:rPr>
              <a:t>Schematic and Chip Photo</a:t>
            </a:r>
            <a:endParaRPr lang="en-US" altLang="ko-KR" sz="60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6016B6E4-E169-7FBC-DA7A-11BEF30D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344" y="14435658"/>
            <a:ext cx="11859758" cy="16501993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90C42A38-165F-A462-215E-52CB6AC74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06" y="33966819"/>
            <a:ext cx="9047289" cy="6243713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2E97A461-92ED-CAE9-F8A9-36BF54D0B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2838" y="33322510"/>
            <a:ext cx="3739179" cy="3935404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D3F649A7-926F-7752-0B73-A43FA4377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2838" y="37257914"/>
            <a:ext cx="3739179" cy="3744575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B11BF4C9-3F8B-0AED-E1B7-CE5F2EECB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8474" y="17231607"/>
            <a:ext cx="10530381" cy="7195214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165EE78A-B3AC-7DB7-9D3C-9308FDF5D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78474" y="24426821"/>
            <a:ext cx="10471746" cy="732259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E11E85D-70DB-1E96-43B5-EE9688049816}"/>
              </a:ext>
            </a:extLst>
          </p:cNvPr>
          <p:cNvSpPr txBox="1"/>
          <p:nvPr/>
        </p:nvSpPr>
        <p:spPr>
          <a:xfrm>
            <a:off x="15137606" y="15567218"/>
            <a:ext cx="16021768" cy="133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b="1" dirty="0">
                <a:ln w="28575">
                  <a:noFill/>
                  <a:prstDash val="dash"/>
                </a:ln>
              </a:rPr>
              <a:t>Measurement Results</a:t>
            </a:r>
            <a:endParaRPr lang="en-US" altLang="ko-KR" sz="60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212A1F09-E179-6925-5A8B-B29477A4B5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69889" y="9741711"/>
            <a:ext cx="9551194" cy="5695790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4A43F911-62BA-9C03-B5F9-F93D16192D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03250" y="10791519"/>
            <a:ext cx="4271963" cy="4087608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F14E03A5-1E3F-D538-1A27-CBA58ABEB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82191" y="15539404"/>
            <a:ext cx="462024" cy="404271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8799A0F8-482A-B40F-4CFF-10FD42D6E3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59684" y="15579946"/>
            <a:ext cx="359094" cy="32226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06F2B98-8044-3BFD-57D0-6210518568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17992" y="4499281"/>
            <a:ext cx="2248214" cy="22672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5E57DA0-12E1-4ECF-C44E-56A5398A55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45006" y="11410126"/>
            <a:ext cx="2453280" cy="245328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CF142B3-2102-755A-82C1-F6052C0DA6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29186" y="11407274"/>
            <a:ext cx="2453280" cy="243804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60D1CED1-BEF3-EC0B-1DF6-B18039B5CF4E}"/>
              </a:ext>
            </a:extLst>
          </p:cNvPr>
          <p:cNvSpPr/>
          <p:nvPr/>
        </p:nvSpPr>
        <p:spPr>
          <a:xfrm>
            <a:off x="19635237" y="9730257"/>
            <a:ext cx="990014" cy="19682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FBDEDD6-9F6D-E6C5-574E-0CA23FF5E05C}"/>
              </a:ext>
            </a:extLst>
          </p:cNvPr>
          <p:cNvSpPr/>
          <p:nvPr/>
        </p:nvSpPr>
        <p:spPr>
          <a:xfrm>
            <a:off x="19649208" y="13535515"/>
            <a:ext cx="990014" cy="196825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53F1ADA-81FA-DB21-F031-47E74174D03C}"/>
              </a:ext>
            </a:extLst>
          </p:cNvPr>
          <p:cNvSpPr/>
          <p:nvPr/>
        </p:nvSpPr>
        <p:spPr>
          <a:xfrm>
            <a:off x="17040154" y="12392941"/>
            <a:ext cx="6153674" cy="69252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195</Words>
  <Application>Microsoft Office PowerPoint</Application>
  <PresentationFormat>사용자 지정</PresentationFormat>
  <Paragraphs>23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유동호</cp:lastModifiedBy>
  <cp:revision>61</cp:revision>
  <dcterms:created xsi:type="dcterms:W3CDTF">2018-03-08T06:02:33Z</dcterms:created>
  <dcterms:modified xsi:type="dcterms:W3CDTF">2023-06-24T23:52:13Z</dcterms:modified>
</cp:coreProperties>
</file>